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87" r:id="rId3"/>
    <p:sldId id="385" r:id="rId4"/>
    <p:sldId id="391" r:id="rId5"/>
    <p:sldId id="397" r:id="rId6"/>
    <p:sldId id="395" r:id="rId7"/>
    <p:sldId id="394" r:id="rId8"/>
    <p:sldId id="396" r:id="rId9"/>
    <p:sldId id="329" r:id="rId10"/>
    <p:sldId id="330" r:id="rId11"/>
    <p:sldId id="342" r:id="rId12"/>
    <p:sldId id="371" r:id="rId13"/>
    <p:sldId id="372" r:id="rId14"/>
    <p:sldId id="37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61"/>
    <p:restoredTop sz="85221" autoAdjust="0"/>
  </p:normalViewPr>
  <p:slideViewPr>
    <p:cSldViewPr>
      <p:cViewPr varScale="1">
        <p:scale>
          <a:sx n="66" d="100"/>
          <a:sy n="66" d="100"/>
        </p:scale>
        <p:origin x="1152" y="48"/>
      </p:cViewPr>
      <p:guideLst>
        <p:guide orient="horz" pos="2160"/>
        <p:guide pos="2880"/>
      </p:guideLst>
    </p:cSldViewPr>
  </p:slideViewPr>
  <p:notesTextViewPr>
    <p:cViewPr>
      <p:scale>
        <a:sx n="1" d="1"/>
        <a:sy n="1" d="1"/>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7D02A5-CDB2-41AF-A6C2-C25B74210CD7}" type="datetimeFigureOut">
              <a:rPr lang="en-GB" smtClean="0"/>
              <a:t>08/12/2016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57FAA0F-8488-42DE-9061-502221B3C5B9}" type="slidenum">
              <a:rPr lang="en-GB" smtClean="0"/>
              <a:t>‹#›</a:t>
            </a:fld>
            <a:endParaRPr lang="en-GB"/>
          </a:p>
        </p:txBody>
      </p:sp>
    </p:spTree>
    <p:extLst>
      <p:ext uri="{BB962C8B-B14F-4D97-AF65-F5344CB8AC3E}">
        <p14:creationId xmlns:p14="http://schemas.microsoft.com/office/powerpoint/2010/main" val="2674698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7FAA0F-8488-42DE-9061-502221B3C5B9}" type="slidenum">
              <a:rPr lang="en-GB" smtClean="0"/>
              <a:t>1</a:t>
            </a:fld>
            <a:endParaRPr lang="en-GB"/>
          </a:p>
        </p:txBody>
      </p:sp>
    </p:spTree>
    <p:extLst>
      <p:ext uri="{BB962C8B-B14F-4D97-AF65-F5344CB8AC3E}">
        <p14:creationId xmlns:p14="http://schemas.microsoft.com/office/powerpoint/2010/main" val="3066126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7FAA0F-8488-42DE-9061-502221B3C5B9}" type="slidenum">
              <a:rPr lang="en-GB" smtClean="0"/>
              <a:t>10</a:t>
            </a:fld>
            <a:endParaRPr lang="en-GB"/>
          </a:p>
        </p:txBody>
      </p:sp>
    </p:spTree>
    <p:extLst>
      <p:ext uri="{BB962C8B-B14F-4D97-AF65-F5344CB8AC3E}">
        <p14:creationId xmlns:p14="http://schemas.microsoft.com/office/powerpoint/2010/main" val="126847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Avoid</a:t>
            </a:r>
            <a:r>
              <a:rPr lang="en-GB" baseline="0" dirty="0"/>
              <a:t> text, especially if you’re just going to regurgitate it back to them. </a:t>
            </a:r>
            <a:r>
              <a:rPr lang="en-GB" dirty="0"/>
              <a:t>The audience isn’t stupid, they can read. But do you really want them reading your slides instead of paying attention to you?</a:t>
            </a:r>
          </a:p>
        </p:txBody>
      </p:sp>
      <p:sp>
        <p:nvSpPr>
          <p:cNvPr id="4" name="Slide Number Placeholder 3"/>
          <p:cNvSpPr>
            <a:spLocks noGrp="1"/>
          </p:cNvSpPr>
          <p:nvPr>
            <p:ph type="sldNum" sz="quarter" idx="10"/>
          </p:nvPr>
        </p:nvSpPr>
        <p:spPr/>
        <p:txBody>
          <a:bodyPr/>
          <a:lstStyle/>
          <a:p>
            <a:fld id="{357FAA0F-8488-42DE-9061-502221B3C5B9}" type="slidenum">
              <a:rPr lang="en-GB" smtClean="0"/>
              <a:t>11</a:t>
            </a:fld>
            <a:endParaRPr lang="en-GB"/>
          </a:p>
        </p:txBody>
      </p:sp>
    </p:spTree>
    <p:extLst>
      <p:ext uri="{BB962C8B-B14F-4D97-AF65-F5344CB8AC3E}">
        <p14:creationId xmlns:p14="http://schemas.microsoft.com/office/powerpoint/2010/main" val="2211563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People aren’t there to see you read aloud.</a:t>
            </a:r>
          </a:p>
        </p:txBody>
      </p:sp>
      <p:sp>
        <p:nvSpPr>
          <p:cNvPr id="4" name="Slide Number Placeholder 3"/>
          <p:cNvSpPr>
            <a:spLocks noGrp="1"/>
          </p:cNvSpPr>
          <p:nvPr>
            <p:ph type="sldNum" sz="quarter" idx="10"/>
          </p:nvPr>
        </p:nvSpPr>
        <p:spPr/>
        <p:txBody>
          <a:bodyPr/>
          <a:lstStyle/>
          <a:p>
            <a:fld id="{357FAA0F-8488-42DE-9061-502221B3C5B9}" type="slidenum">
              <a:rPr lang="en-GB" smtClean="0"/>
              <a:t>12</a:t>
            </a:fld>
            <a:endParaRPr lang="en-GB"/>
          </a:p>
        </p:txBody>
      </p:sp>
    </p:spTree>
    <p:extLst>
      <p:ext uri="{BB962C8B-B14F-4D97-AF65-F5344CB8AC3E}">
        <p14:creationId xmlns:p14="http://schemas.microsoft.com/office/powerpoint/2010/main" val="1810392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7FAA0F-8488-42DE-9061-502221B3C5B9}" type="slidenum">
              <a:rPr lang="en-GB" smtClean="0"/>
              <a:t>13</a:t>
            </a:fld>
            <a:endParaRPr lang="en-GB"/>
          </a:p>
        </p:txBody>
      </p:sp>
    </p:spTree>
    <p:extLst>
      <p:ext uri="{BB962C8B-B14F-4D97-AF65-F5344CB8AC3E}">
        <p14:creationId xmlns:p14="http://schemas.microsoft.com/office/powerpoint/2010/main" val="961195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7FAA0F-8488-42DE-9061-502221B3C5B9}" type="slidenum">
              <a:rPr lang="en-GB" smtClean="0"/>
              <a:t>14</a:t>
            </a:fld>
            <a:endParaRPr lang="en-GB"/>
          </a:p>
        </p:txBody>
      </p:sp>
    </p:spTree>
    <p:extLst>
      <p:ext uri="{BB962C8B-B14F-4D97-AF65-F5344CB8AC3E}">
        <p14:creationId xmlns:p14="http://schemas.microsoft.com/office/powerpoint/2010/main" val="382709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7FAA0F-8488-42DE-9061-502221B3C5B9}" type="slidenum">
              <a:rPr lang="en-GB" smtClean="0"/>
              <a:t>2</a:t>
            </a:fld>
            <a:endParaRPr lang="en-GB"/>
          </a:p>
        </p:txBody>
      </p:sp>
    </p:spTree>
    <p:extLst>
      <p:ext uri="{BB962C8B-B14F-4D97-AF65-F5344CB8AC3E}">
        <p14:creationId xmlns:p14="http://schemas.microsoft.com/office/powerpoint/2010/main" val="23578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309EA3-A612-45FB-A1E2-C8D9FBB07158}" type="slidenum">
              <a:rPr lang="en-GB" smtClean="0"/>
              <a:t>3</a:t>
            </a:fld>
            <a:endParaRPr lang="en-GB"/>
          </a:p>
        </p:txBody>
      </p:sp>
    </p:spTree>
    <p:extLst>
      <p:ext uri="{BB962C8B-B14F-4D97-AF65-F5344CB8AC3E}">
        <p14:creationId xmlns:p14="http://schemas.microsoft.com/office/powerpoint/2010/main" val="162652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aseline="0" dirty="0">
                <a:solidFill>
                  <a:schemeClr val="tx1">
                    <a:lumMod val="75000"/>
                    <a:lumOff val="25000"/>
                  </a:schemeClr>
                </a:solidFill>
              </a:rPr>
              <a:t>Provide a complete picture without just avoiding what you don’t have good answers to. All needs to be covered, so what you don’t include as a slide, you’ll need to voice over. You’ve only got 3 minutes and 10 slides – don’t duplicate messages!</a:t>
            </a:r>
            <a:endParaRPr lang="en-AU" sz="1200" dirty="0">
              <a:solidFill>
                <a:schemeClr val="tx1">
                  <a:lumMod val="75000"/>
                  <a:lumOff val="25000"/>
                </a:schemeClr>
              </a:solidFill>
            </a:endParaRPr>
          </a:p>
          <a:p>
            <a:endParaRPr lang="en-GB" dirty="0"/>
          </a:p>
        </p:txBody>
      </p:sp>
      <p:sp>
        <p:nvSpPr>
          <p:cNvPr id="4" name="Slide Number Placeholder 3"/>
          <p:cNvSpPr>
            <a:spLocks noGrp="1"/>
          </p:cNvSpPr>
          <p:nvPr>
            <p:ph type="sldNum" sz="quarter" idx="10"/>
          </p:nvPr>
        </p:nvSpPr>
        <p:spPr/>
        <p:txBody>
          <a:bodyPr/>
          <a:lstStyle/>
          <a:p>
            <a:fld id="{399A3B04-4BCC-42EF-B188-7834887D6225}" type="slidenum">
              <a:rPr lang="en-AU" smtClean="0"/>
              <a:t>4</a:t>
            </a:fld>
            <a:endParaRPr lang="en-AU"/>
          </a:p>
        </p:txBody>
      </p:sp>
    </p:spTree>
    <p:extLst>
      <p:ext uri="{BB962C8B-B14F-4D97-AF65-F5344CB8AC3E}">
        <p14:creationId xmlns:p14="http://schemas.microsoft.com/office/powerpoint/2010/main" val="248637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seconds: the most concise single sentence formulation of whatever your idea is. </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Refine, refine, refine your thinking until you can say something intelligent and interesting in a short sentence. “My idea? It’s a way to make car engines twice as efficient, and 5 times as powerful.” This can be done for any idea: never allow yourself to believe your thing is so complicated and amazing that it’s impossible to explain in a sentence. If you were to use this excuse on me, I’d tell you it means you don’t have enough perspective on how your idea fits into the world.</a:t>
            </a:r>
          </a:p>
          <a:p>
            <a:endParaRPr lang="en-GB" dirty="0"/>
          </a:p>
        </p:txBody>
      </p:sp>
      <p:sp>
        <p:nvSpPr>
          <p:cNvPr id="4" name="Slide Number Placeholder 3"/>
          <p:cNvSpPr>
            <a:spLocks noGrp="1"/>
          </p:cNvSpPr>
          <p:nvPr>
            <p:ph type="sldNum" sz="quarter" idx="10"/>
          </p:nvPr>
        </p:nvSpPr>
        <p:spPr/>
        <p:txBody>
          <a:bodyPr/>
          <a:lstStyle/>
          <a:p>
            <a:fld id="{357FAA0F-8488-42DE-9061-502221B3C5B9}" type="slidenum">
              <a:rPr lang="en-GB" smtClean="0"/>
              <a:t>5</a:t>
            </a:fld>
            <a:endParaRPr lang="en-GB"/>
          </a:p>
        </p:txBody>
      </p:sp>
    </p:spTree>
    <p:extLst>
      <p:ext uri="{BB962C8B-B14F-4D97-AF65-F5344CB8AC3E}">
        <p14:creationId xmlns:p14="http://schemas.microsoft.com/office/powerpoint/2010/main" val="3170772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Example: </a:t>
            </a:r>
            <a:r>
              <a:rPr lang="en-GB" sz="1200" b="0" i="0" kern="1200" dirty="0" err="1">
                <a:solidFill>
                  <a:schemeClr val="tx1"/>
                </a:solidFill>
                <a:effectLst/>
                <a:latin typeface="+mn-lt"/>
                <a:ea typeface="+mn-ea"/>
                <a:cs typeface="+mn-cs"/>
              </a:rPr>
              <a:t>Massoumi</a:t>
            </a:r>
            <a:r>
              <a:rPr lang="en-GB" sz="1200" b="0" i="0" kern="1200" dirty="0">
                <a:solidFill>
                  <a:schemeClr val="tx1"/>
                </a:solidFill>
                <a:effectLst/>
                <a:latin typeface="+mn-lt"/>
                <a:ea typeface="+mn-ea"/>
                <a:cs typeface="+mn-cs"/>
              </a:rPr>
              <a:t>,</a:t>
            </a:r>
            <a:r>
              <a:rPr lang="en-GB" sz="1200" b="0" i="0" kern="1200" baseline="0" dirty="0">
                <a:solidFill>
                  <a:schemeClr val="tx1"/>
                </a:solidFill>
                <a:effectLst/>
                <a:latin typeface="+mn-lt"/>
                <a:ea typeface="+mn-ea"/>
                <a:cs typeface="+mn-cs"/>
              </a:rPr>
              <a:t> CEO of </a:t>
            </a:r>
            <a:r>
              <a:rPr lang="en-GB" sz="1200" b="0" i="0" kern="1200" baseline="0" dirty="0" err="1">
                <a:solidFill>
                  <a:schemeClr val="tx1"/>
                </a:solidFill>
                <a:effectLst/>
                <a:latin typeface="+mn-lt"/>
                <a:ea typeface="+mn-ea"/>
                <a:cs typeface="+mn-cs"/>
              </a:rPr>
              <a:t>ZocDoc</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starts with a personal anecdote about how when he flew from Seattle to New York with a sinus infection, the pressure from the landing ruptured his eardrum. He compared the pain to what it might feel like if Mike Tyson bit off his ear. He logged into his insurance company's website to try to find a practitioner, but it wasn't easy. Some of the information was wrong, he couldn't easily gauge how good the doctors were on the list, and it took four days for him to find an appointment. After presenting the problem, </a:t>
            </a:r>
            <a:r>
              <a:rPr lang="en-GB" sz="1200" b="0" i="0" kern="1200" dirty="0" err="1">
                <a:solidFill>
                  <a:schemeClr val="tx1"/>
                </a:solidFill>
                <a:effectLst/>
                <a:latin typeface="+mn-lt"/>
                <a:ea typeface="+mn-ea"/>
                <a:cs typeface="+mn-cs"/>
              </a:rPr>
              <a:t>Massoumi</a:t>
            </a:r>
            <a:r>
              <a:rPr lang="en-GB" sz="1200" b="0" i="0" kern="1200" dirty="0">
                <a:solidFill>
                  <a:schemeClr val="tx1"/>
                </a:solidFill>
                <a:effectLst/>
                <a:latin typeface="+mn-lt"/>
                <a:ea typeface="+mn-ea"/>
                <a:cs typeface="+mn-cs"/>
              </a:rPr>
              <a:t> jumps into how </a:t>
            </a:r>
            <a:r>
              <a:rPr lang="en-GB" sz="1200" b="0" i="0" kern="1200" dirty="0" err="1">
                <a:solidFill>
                  <a:schemeClr val="tx1"/>
                </a:solidFill>
                <a:effectLst/>
                <a:latin typeface="+mn-lt"/>
                <a:ea typeface="+mn-ea"/>
                <a:cs typeface="+mn-cs"/>
              </a:rPr>
              <a:t>ZocDoc</a:t>
            </a:r>
            <a:r>
              <a:rPr lang="en-GB" sz="1200" b="0" i="0" kern="1200" dirty="0">
                <a:solidFill>
                  <a:schemeClr val="tx1"/>
                </a:solidFill>
                <a:effectLst/>
                <a:latin typeface="+mn-lt"/>
                <a:ea typeface="+mn-ea"/>
                <a:cs typeface="+mn-cs"/>
              </a:rPr>
              <a:t> could remedy the issue of booking dentist and doctor appointments instantly.</a:t>
            </a:r>
          </a:p>
          <a:p>
            <a:endParaRPr lang="en-GB" sz="1200" b="0" i="0" kern="1200" dirty="0">
              <a:solidFill>
                <a:schemeClr val="tx1"/>
              </a:solidFill>
              <a:effectLst/>
              <a:latin typeface="+mn-lt"/>
              <a:ea typeface="+mn-ea"/>
              <a:cs typeface="+mn-cs"/>
            </a:endParaRPr>
          </a:p>
          <a:p>
            <a:r>
              <a:rPr lang="en-GB" dirty="0">
                <a:solidFill>
                  <a:srgbClr val="595959"/>
                </a:solidFill>
                <a:latin typeface="interface"/>
              </a:rPr>
              <a:t>I'll also tell you what doesn't make for one--grandiose generalizations and huge top down numbers.</a:t>
            </a:r>
          </a:p>
          <a:p>
            <a:r>
              <a:rPr lang="en-GB" dirty="0">
                <a:solidFill>
                  <a:srgbClr val="595959"/>
                </a:solidFill>
                <a:latin typeface="interface"/>
              </a:rPr>
              <a:t>"We’re disrupting the medical apps industry, a $500 billion</a:t>
            </a:r>
            <a:r>
              <a:rPr lang="en-GB" baseline="0" dirty="0">
                <a:solidFill>
                  <a:srgbClr val="595959"/>
                </a:solidFill>
                <a:latin typeface="interface"/>
              </a:rPr>
              <a:t> market</a:t>
            </a:r>
            <a:r>
              <a:rPr lang="en-GB" dirty="0">
                <a:solidFill>
                  <a:srgbClr val="595959"/>
                </a:solidFill>
                <a:latin typeface="interface"/>
              </a:rPr>
              <a:t>."</a:t>
            </a:r>
            <a:endParaRPr lang="en-GB" b="0" i="0" dirty="0">
              <a:solidFill>
                <a:srgbClr val="595959"/>
              </a:solidFill>
              <a:effectLst/>
              <a:latin typeface="interface"/>
            </a:endParaRPr>
          </a:p>
          <a:p>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57FAA0F-8488-42DE-9061-502221B3C5B9}" type="slidenum">
              <a:rPr lang="en-GB" smtClean="0"/>
              <a:t>6</a:t>
            </a:fld>
            <a:endParaRPr lang="en-GB"/>
          </a:p>
        </p:txBody>
      </p:sp>
    </p:spTree>
    <p:extLst>
      <p:ext uri="{BB962C8B-B14F-4D97-AF65-F5344CB8AC3E}">
        <p14:creationId xmlns:p14="http://schemas.microsoft.com/office/powerpoint/2010/main" val="362973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7FAA0F-8488-42DE-9061-502221B3C5B9}" type="slidenum">
              <a:rPr lang="en-GB" smtClean="0"/>
              <a:t>7</a:t>
            </a:fld>
            <a:endParaRPr lang="en-GB"/>
          </a:p>
        </p:txBody>
      </p:sp>
    </p:spTree>
    <p:extLst>
      <p:ext uri="{BB962C8B-B14F-4D97-AF65-F5344CB8AC3E}">
        <p14:creationId xmlns:p14="http://schemas.microsoft.com/office/powerpoint/2010/main" val="1595564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EVERYDAY LANGUAGE. Avoid words like “synergy”, “optimize”, “efficiency”, “ROI” and so on. These words SCREAM “sales pitch” and will have your panicked prospect looking for the exit signs.</a:t>
            </a:r>
          </a:p>
        </p:txBody>
      </p:sp>
      <p:sp>
        <p:nvSpPr>
          <p:cNvPr id="4" name="Slide Number Placeholder 3"/>
          <p:cNvSpPr>
            <a:spLocks noGrp="1"/>
          </p:cNvSpPr>
          <p:nvPr>
            <p:ph type="sldNum" sz="quarter" idx="10"/>
          </p:nvPr>
        </p:nvSpPr>
        <p:spPr/>
        <p:txBody>
          <a:bodyPr/>
          <a:lstStyle/>
          <a:p>
            <a:fld id="{357FAA0F-8488-42DE-9061-502221B3C5B9}" type="slidenum">
              <a:rPr lang="en-GB" smtClean="0"/>
              <a:t>8</a:t>
            </a:fld>
            <a:endParaRPr lang="en-GB"/>
          </a:p>
        </p:txBody>
      </p:sp>
    </p:spTree>
    <p:extLst>
      <p:ext uri="{BB962C8B-B14F-4D97-AF65-F5344CB8AC3E}">
        <p14:creationId xmlns:p14="http://schemas.microsoft.com/office/powerpoint/2010/main" val="4188732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4000" dirty="0">
                <a:solidFill>
                  <a:schemeClr val="tx1">
                    <a:lumMod val="75000"/>
                    <a:lumOff val="25000"/>
                  </a:schemeClr>
                </a:solidFill>
              </a:rPr>
              <a:t>Deck should be simple/clear enough to explain itself and not need you to present it</a:t>
            </a:r>
          </a:p>
          <a:p>
            <a:pPr lvl="1"/>
            <a:r>
              <a:rPr lang="en-AU" sz="3600" dirty="0">
                <a:solidFill>
                  <a:schemeClr val="tx1">
                    <a:lumMod val="75000"/>
                    <a:lumOff val="25000"/>
                  </a:schemeClr>
                </a:solidFill>
              </a:rPr>
              <a:t>When presenting, have additional info/insight to share with each slide = your “added value”</a:t>
            </a:r>
          </a:p>
          <a:p>
            <a:endParaRPr lang="en-GB" dirty="0"/>
          </a:p>
        </p:txBody>
      </p:sp>
      <p:sp>
        <p:nvSpPr>
          <p:cNvPr id="4" name="Slide Number Placeholder 3"/>
          <p:cNvSpPr>
            <a:spLocks noGrp="1"/>
          </p:cNvSpPr>
          <p:nvPr>
            <p:ph type="sldNum" sz="quarter" idx="10"/>
          </p:nvPr>
        </p:nvSpPr>
        <p:spPr/>
        <p:txBody>
          <a:bodyPr/>
          <a:lstStyle/>
          <a:p>
            <a:fld id="{357FAA0F-8488-42DE-9061-502221B3C5B9}" type="slidenum">
              <a:rPr lang="en-GB" smtClean="0"/>
              <a:t>9</a:t>
            </a:fld>
            <a:endParaRPr lang="en-GB"/>
          </a:p>
        </p:txBody>
      </p:sp>
    </p:spTree>
    <p:extLst>
      <p:ext uri="{BB962C8B-B14F-4D97-AF65-F5344CB8AC3E}">
        <p14:creationId xmlns:p14="http://schemas.microsoft.com/office/powerpoint/2010/main" val="152322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DB4D278-44B8-4C1B-94D8-CC6C0E581DD4}" type="datetimeFigureOut">
              <a:rPr lang="en-AU" smtClean="0"/>
              <a:t>8/12/2016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133629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DB4D278-44B8-4C1B-94D8-CC6C0E581DD4}" type="datetimeFigureOut">
              <a:rPr lang="en-AU" smtClean="0"/>
              <a:t>8/12/2016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204646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DB4D278-44B8-4C1B-94D8-CC6C0E581DD4}" type="datetimeFigureOut">
              <a:rPr lang="en-AU" smtClean="0"/>
              <a:t>8/12/2016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24885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DB4D278-44B8-4C1B-94D8-CC6C0E581DD4}" type="datetimeFigureOut">
              <a:rPr lang="en-AU" smtClean="0"/>
              <a:t>8/12/2016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236830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4D278-44B8-4C1B-94D8-CC6C0E581DD4}" type="datetimeFigureOut">
              <a:rPr lang="en-AU" smtClean="0"/>
              <a:t>8/12/2016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384975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DB4D278-44B8-4C1B-94D8-CC6C0E581DD4}" type="datetimeFigureOut">
              <a:rPr lang="en-AU" smtClean="0"/>
              <a:t>8/12/2016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374179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DB4D278-44B8-4C1B-94D8-CC6C0E581DD4}" type="datetimeFigureOut">
              <a:rPr lang="en-AU" smtClean="0"/>
              <a:t>8/12/2016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1260267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DB4D278-44B8-4C1B-94D8-CC6C0E581DD4}" type="datetimeFigureOut">
              <a:rPr lang="en-AU" smtClean="0"/>
              <a:t>8/12/2016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9049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4D278-44B8-4C1B-94D8-CC6C0E581DD4}" type="datetimeFigureOut">
              <a:rPr lang="en-AU" smtClean="0"/>
              <a:t>8/12/2016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309599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4D278-44B8-4C1B-94D8-CC6C0E581DD4}" type="datetimeFigureOut">
              <a:rPr lang="en-AU" smtClean="0"/>
              <a:t>8/12/2016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199385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4D278-44B8-4C1B-94D8-CC6C0E581DD4}" type="datetimeFigureOut">
              <a:rPr lang="en-AU" smtClean="0"/>
              <a:t>8/12/2016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1204CE1-43D9-4394-889E-CFA1894CAF06}" type="slidenum">
              <a:rPr lang="en-AU" smtClean="0"/>
              <a:t>‹#›</a:t>
            </a:fld>
            <a:endParaRPr lang="en-AU"/>
          </a:p>
        </p:txBody>
      </p:sp>
    </p:spTree>
    <p:extLst>
      <p:ext uri="{BB962C8B-B14F-4D97-AF65-F5344CB8AC3E}">
        <p14:creationId xmlns:p14="http://schemas.microsoft.com/office/powerpoint/2010/main" val="376709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4D278-44B8-4C1B-94D8-CC6C0E581DD4}" type="datetimeFigureOut">
              <a:rPr lang="en-AU" smtClean="0"/>
              <a:t>8/12/2016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4CE1-43D9-4394-889E-CFA1894CAF06}" type="slidenum">
              <a:rPr lang="en-AU" smtClean="0"/>
              <a:t>‹#›</a:t>
            </a:fld>
            <a:endParaRPr lang="en-AU"/>
          </a:p>
        </p:txBody>
      </p:sp>
    </p:spTree>
    <p:extLst>
      <p:ext uri="{BB962C8B-B14F-4D97-AF65-F5344CB8AC3E}">
        <p14:creationId xmlns:p14="http://schemas.microsoft.com/office/powerpoint/2010/main" val="258195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28402"/>
            <a:ext cx="8867074" cy="232453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3" y="5605564"/>
            <a:ext cx="3214467" cy="1252436"/>
          </a:xfrm>
          <a:prstGeom prst="rect">
            <a:avLst/>
          </a:prstGeom>
        </p:spPr>
      </p:pic>
      <p:cxnSp>
        <p:nvCxnSpPr>
          <p:cNvPr id="6" name="Straight Connector 5"/>
          <p:cNvCxnSpPr/>
          <p:nvPr/>
        </p:nvCxnSpPr>
        <p:spPr>
          <a:xfrm>
            <a:off x="179512" y="5301208"/>
            <a:ext cx="875855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0" y="2992884"/>
            <a:ext cx="9143999" cy="2308324"/>
          </a:xfrm>
          <a:prstGeom prst="rect">
            <a:avLst/>
          </a:prstGeom>
          <a:noFill/>
        </p:spPr>
        <p:txBody>
          <a:bodyPr wrap="square" rtlCol="0">
            <a:spAutoFit/>
          </a:bodyPr>
          <a:lstStyle/>
          <a:p>
            <a:pPr algn="ctr"/>
            <a:r>
              <a:rPr lang="en-AU" sz="7200" dirty="0" err="1">
                <a:solidFill>
                  <a:srgbClr val="00B0F0"/>
                </a:solidFill>
                <a:latin typeface="ChunkFive Ex" charset="0"/>
                <a:ea typeface="ChunkFive Ex" charset="0"/>
                <a:cs typeface="ChunkFive Ex" charset="0"/>
              </a:rPr>
              <a:t>Semifinalist</a:t>
            </a:r>
            <a:r>
              <a:rPr lang="en-AU" sz="7200" dirty="0">
                <a:solidFill>
                  <a:srgbClr val="00B0F0"/>
                </a:solidFill>
                <a:latin typeface="ChunkFive Ex" charset="0"/>
                <a:ea typeface="ChunkFive Ex" charset="0"/>
                <a:cs typeface="ChunkFive Ex" charset="0"/>
              </a:rPr>
              <a:t> Training Kick-Off</a:t>
            </a:r>
          </a:p>
        </p:txBody>
      </p:sp>
      <p:sp>
        <p:nvSpPr>
          <p:cNvPr id="9" name="TextBox 8"/>
          <p:cNvSpPr txBox="1"/>
          <p:nvPr/>
        </p:nvSpPr>
        <p:spPr>
          <a:xfrm>
            <a:off x="80574" y="6219309"/>
            <a:ext cx="4203394" cy="954107"/>
          </a:xfrm>
          <a:prstGeom prst="rect">
            <a:avLst/>
          </a:prstGeom>
          <a:noFill/>
        </p:spPr>
        <p:txBody>
          <a:bodyPr wrap="square" rtlCol="0">
            <a:spAutoFit/>
          </a:bodyPr>
          <a:lstStyle/>
          <a:p>
            <a:pPr algn="ctr"/>
            <a:r>
              <a:rPr lang="en-AU" sz="2800" dirty="0">
                <a:solidFill>
                  <a:schemeClr val="bg1">
                    <a:lumMod val="65000"/>
                  </a:schemeClr>
                </a:solidFill>
                <a:latin typeface="Existence Light" pitchFamily="34" charset="0"/>
              </a:rPr>
              <a:t>www.STCaustralia.org</a:t>
            </a:r>
          </a:p>
          <a:p>
            <a:pPr algn="ctr"/>
            <a:endParaRPr lang="en-AU" sz="2800" dirty="0">
              <a:solidFill>
                <a:schemeClr val="bg1">
                  <a:lumMod val="65000"/>
                </a:schemeClr>
              </a:solidFill>
              <a:latin typeface="Existence Light" pitchFamily="34" charset="0"/>
            </a:endParaRPr>
          </a:p>
        </p:txBody>
      </p:sp>
    </p:spTree>
    <p:extLst>
      <p:ext uri="{BB962C8B-B14F-4D97-AF65-F5344CB8AC3E}">
        <p14:creationId xmlns:p14="http://schemas.microsoft.com/office/powerpoint/2010/main" val="3288311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5257800"/>
          </a:xfrm>
        </p:spPr>
        <p:txBody>
          <a:bodyPr>
            <a:normAutofit fontScale="92500" lnSpcReduction="10000"/>
          </a:bodyPr>
          <a:lstStyle/>
          <a:p>
            <a:r>
              <a:rPr lang="en-AU" sz="4000" dirty="0">
                <a:solidFill>
                  <a:schemeClr val="tx1">
                    <a:lumMod val="75000"/>
                    <a:lumOff val="25000"/>
                  </a:schemeClr>
                </a:solidFill>
                <a:latin typeface="Calibri Light" panose="020F0302020204030204" pitchFamily="34" charset="0"/>
              </a:rPr>
              <a:t>Check for typos/math errors or internal inconsistencies</a:t>
            </a:r>
          </a:p>
          <a:p>
            <a:r>
              <a:rPr lang="en-AU" sz="4000" dirty="0">
                <a:solidFill>
                  <a:schemeClr val="tx1">
                    <a:lumMod val="75000"/>
                    <a:lumOff val="25000"/>
                  </a:schemeClr>
                </a:solidFill>
                <a:latin typeface="Calibri Light" panose="020F0302020204030204" pitchFamily="34" charset="0"/>
              </a:rPr>
              <a:t>Use consistent formatting: caps vs lowercase, colours, font type, font size, spacing</a:t>
            </a:r>
          </a:p>
          <a:p>
            <a:r>
              <a:rPr lang="en-AU" sz="4000" dirty="0">
                <a:solidFill>
                  <a:schemeClr val="tx1">
                    <a:lumMod val="75000"/>
                    <a:lumOff val="25000"/>
                  </a:schemeClr>
                </a:solidFill>
                <a:latin typeface="Calibri Light" panose="020F0302020204030204" pitchFamily="34" charset="0"/>
              </a:rPr>
              <a:t>Font type: easy to read – no odd looking letters</a:t>
            </a:r>
          </a:p>
          <a:p>
            <a:r>
              <a:rPr lang="en-AU" sz="4000" dirty="0">
                <a:solidFill>
                  <a:schemeClr val="tx1">
                    <a:lumMod val="75000"/>
                    <a:lumOff val="25000"/>
                  </a:schemeClr>
                </a:solidFill>
                <a:latin typeface="Calibri Light" panose="020F0302020204030204" pitchFamily="34" charset="0"/>
              </a:rPr>
              <a:t>Don’t use dashes as bullets: they look negative. Use other styled bullets</a:t>
            </a:r>
          </a:p>
        </p:txBody>
      </p:sp>
      <p:sp>
        <p:nvSpPr>
          <p:cNvPr id="5" name="Title 1"/>
          <p:cNvSpPr>
            <a:spLocks noGrp="1"/>
          </p:cNvSpPr>
          <p:nvPr>
            <p:ph type="title"/>
          </p:nvPr>
        </p:nvSpPr>
        <p:spPr>
          <a:xfrm>
            <a:off x="457200" y="125760"/>
            <a:ext cx="8229600" cy="1143000"/>
          </a:xfrm>
        </p:spPr>
        <p:txBody>
          <a:bodyPr>
            <a:noAutofit/>
          </a:bodyPr>
          <a:lstStyle/>
          <a:p>
            <a:r>
              <a:rPr lang="en-AU" sz="9600" dirty="0">
                <a:solidFill>
                  <a:srgbClr val="00B0F0"/>
                </a:solidFill>
                <a:latin typeface="ChunkFive Ex" charset="0"/>
                <a:ea typeface="ChunkFive Ex" charset="0"/>
                <a:cs typeface="ChunkFive Ex" charset="0"/>
              </a:rPr>
              <a:t>Style Tips</a:t>
            </a:r>
          </a:p>
        </p:txBody>
      </p:sp>
    </p:spTree>
    <p:extLst>
      <p:ext uri="{BB962C8B-B14F-4D97-AF65-F5344CB8AC3E}">
        <p14:creationId xmlns:p14="http://schemas.microsoft.com/office/powerpoint/2010/main" val="104423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830997"/>
          </a:xfrm>
          <a:prstGeom prst="rect">
            <a:avLst/>
          </a:prstGeom>
          <a:noFill/>
        </p:spPr>
        <p:txBody>
          <a:bodyPr wrap="square" rtlCol="0">
            <a:spAutoFit/>
          </a:bodyPr>
          <a:lstStyle/>
          <a:p>
            <a:r>
              <a:rPr lang="en-GB" sz="4800" dirty="0">
                <a:solidFill>
                  <a:srgbClr val="00B0F0"/>
                </a:solidFill>
                <a:latin typeface="ChunkFive Ex" charset="0"/>
                <a:ea typeface="ChunkFive Ex" charset="0"/>
                <a:cs typeface="ChunkFive Ex" charset="0"/>
              </a:rPr>
              <a:t>Giving a Visual Presentation</a:t>
            </a:r>
          </a:p>
        </p:txBody>
      </p:sp>
      <p:sp>
        <p:nvSpPr>
          <p:cNvPr id="5" name="TextBox 4"/>
          <p:cNvSpPr txBox="1"/>
          <p:nvPr/>
        </p:nvSpPr>
        <p:spPr>
          <a:xfrm>
            <a:off x="397471" y="4293096"/>
            <a:ext cx="6120680" cy="1862048"/>
          </a:xfrm>
          <a:prstGeom prst="rect">
            <a:avLst/>
          </a:prstGeom>
          <a:noFill/>
        </p:spPr>
        <p:txBody>
          <a:bodyPr wrap="square" rtlCol="0">
            <a:spAutoFit/>
          </a:bodyPr>
          <a:lstStyle/>
          <a:p>
            <a:r>
              <a:rPr lang="en-GB" sz="11500" dirty="0"/>
              <a:t>apple</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892552"/>
            <a:ext cx="3907412" cy="3328536"/>
          </a:xfrm>
          <a:prstGeom prst="rect">
            <a:avLst/>
          </a:prstGeom>
        </p:spPr>
      </p:pic>
      <p:sp>
        <p:nvSpPr>
          <p:cNvPr id="10" name="TextBox 9"/>
          <p:cNvSpPr txBox="1"/>
          <p:nvPr/>
        </p:nvSpPr>
        <p:spPr>
          <a:xfrm>
            <a:off x="5508104" y="1844824"/>
            <a:ext cx="3635896" cy="1862048"/>
          </a:xfrm>
          <a:prstGeom prst="rect">
            <a:avLst/>
          </a:prstGeom>
          <a:noFill/>
        </p:spPr>
        <p:txBody>
          <a:bodyPr wrap="square" rtlCol="0">
            <a:spAutoFit/>
          </a:bodyPr>
          <a:lstStyle/>
          <a:p>
            <a:r>
              <a:rPr lang="en-GB" sz="11500" dirty="0">
                <a:solidFill>
                  <a:srgbClr val="00B050"/>
                </a:solidFill>
                <a:latin typeface="2Dumb" panose="02000000000000000000" pitchFamily="2" charset="0"/>
                <a:ea typeface="2Dumb" panose="02000000000000000000" pitchFamily="2" charset="0"/>
              </a:rPr>
              <a:t>Yes!</a:t>
            </a:r>
          </a:p>
        </p:txBody>
      </p:sp>
      <p:sp>
        <p:nvSpPr>
          <p:cNvPr id="11" name="TextBox 10"/>
          <p:cNvSpPr txBox="1"/>
          <p:nvPr/>
        </p:nvSpPr>
        <p:spPr>
          <a:xfrm>
            <a:off x="5508104" y="4375264"/>
            <a:ext cx="3635896" cy="1862048"/>
          </a:xfrm>
          <a:prstGeom prst="rect">
            <a:avLst/>
          </a:prstGeom>
          <a:noFill/>
        </p:spPr>
        <p:txBody>
          <a:bodyPr wrap="square" rtlCol="0">
            <a:spAutoFit/>
          </a:bodyPr>
          <a:lstStyle/>
          <a:p>
            <a:pPr algn="ctr"/>
            <a:r>
              <a:rPr lang="en-GB" sz="11500" dirty="0">
                <a:solidFill>
                  <a:srgbClr val="FF0000"/>
                </a:solidFill>
                <a:latin typeface="2Dumb" panose="02000000000000000000" pitchFamily="2" charset="0"/>
                <a:ea typeface="2Dumb" panose="02000000000000000000" pitchFamily="2" charset="0"/>
              </a:rPr>
              <a:t>No!</a:t>
            </a:r>
          </a:p>
        </p:txBody>
      </p:sp>
    </p:spTree>
    <p:extLst>
      <p:ext uri="{BB962C8B-B14F-4D97-AF65-F5344CB8AC3E}">
        <p14:creationId xmlns:p14="http://schemas.microsoft.com/office/powerpoint/2010/main" val="10068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48423"/>
            <a:ext cx="9144000" cy="2400657"/>
          </a:xfrm>
          <a:prstGeom prst="rect">
            <a:avLst/>
          </a:prstGeom>
          <a:noFill/>
        </p:spPr>
        <p:txBody>
          <a:bodyPr wrap="square" rtlCol="0">
            <a:spAutoFit/>
          </a:bodyPr>
          <a:lstStyle/>
          <a:p>
            <a:r>
              <a:rPr lang="en-GB" sz="7500" dirty="0">
                <a:solidFill>
                  <a:schemeClr val="accent6">
                    <a:lumMod val="75000"/>
                  </a:schemeClr>
                </a:solidFill>
                <a:latin typeface="ChunkFive Ex" pitchFamily="2" charset="0"/>
              </a:rPr>
              <a:t>KILLER </a:t>
            </a:r>
          </a:p>
          <a:p>
            <a:r>
              <a:rPr lang="en-GB" sz="7500" dirty="0">
                <a:solidFill>
                  <a:schemeClr val="accent6">
                    <a:lumMod val="75000"/>
                  </a:schemeClr>
                </a:solidFill>
                <a:latin typeface="ChunkFive Ex" pitchFamily="2" charset="0"/>
              </a:rPr>
              <a:t>PRESENTATIONS</a:t>
            </a:r>
          </a:p>
        </p:txBody>
      </p:sp>
      <p:sp>
        <p:nvSpPr>
          <p:cNvPr id="5" name="TextBox 4"/>
          <p:cNvSpPr txBox="1"/>
          <p:nvPr/>
        </p:nvSpPr>
        <p:spPr>
          <a:xfrm>
            <a:off x="0" y="4149080"/>
            <a:ext cx="9144000" cy="830997"/>
          </a:xfrm>
          <a:prstGeom prst="rect">
            <a:avLst/>
          </a:prstGeom>
          <a:noFill/>
        </p:spPr>
        <p:txBody>
          <a:bodyPr wrap="square" rtlCol="0">
            <a:spAutoFit/>
          </a:bodyPr>
          <a:lstStyle/>
          <a:p>
            <a:r>
              <a:rPr lang="en-GB" sz="4800" dirty="0">
                <a:solidFill>
                  <a:srgbClr val="00B0F0"/>
                </a:solidFill>
                <a:latin typeface="Impact" panose="020B0806030902050204" pitchFamily="34" charset="0"/>
              </a:rPr>
              <a:t>Are </a:t>
            </a:r>
            <a:r>
              <a:rPr lang="en-GB" sz="4800" b="1" dirty="0">
                <a:solidFill>
                  <a:schemeClr val="tx1">
                    <a:lumMod val="75000"/>
                    <a:lumOff val="25000"/>
                  </a:schemeClr>
                </a:solidFill>
                <a:latin typeface="Impact" panose="020B0806030902050204" pitchFamily="34" charset="0"/>
              </a:rPr>
              <a:t>NOT</a:t>
            </a:r>
            <a:r>
              <a:rPr lang="en-GB" sz="4800" dirty="0">
                <a:solidFill>
                  <a:srgbClr val="00B0F0"/>
                </a:solidFill>
                <a:latin typeface="Impact" panose="020B0806030902050204" pitchFamily="34" charset="0"/>
              </a:rPr>
              <a:t> Documents for Live Reading</a:t>
            </a:r>
          </a:p>
        </p:txBody>
      </p:sp>
    </p:spTree>
    <p:extLst>
      <p:ext uri="{BB962C8B-B14F-4D97-AF65-F5344CB8AC3E}">
        <p14:creationId xmlns:p14="http://schemas.microsoft.com/office/powerpoint/2010/main" val="142208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39166"/>
            <a:ext cx="3851920" cy="9248686"/>
          </a:xfrm>
          <a:prstGeom prst="rect">
            <a:avLst/>
          </a:prstGeom>
          <a:noFill/>
        </p:spPr>
        <p:txBody>
          <a:bodyPr wrap="square" rtlCol="0">
            <a:spAutoFit/>
          </a:bodyPr>
          <a:lstStyle/>
          <a:p>
            <a:r>
              <a:rPr lang="en-GB" sz="59500" dirty="0">
                <a:solidFill>
                  <a:schemeClr val="bg1">
                    <a:lumMod val="75000"/>
                  </a:schemeClr>
                </a:solidFill>
                <a:latin typeface="ChunkFive Ex" pitchFamily="2" charset="0"/>
              </a:rPr>
              <a:t>1</a:t>
            </a:r>
          </a:p>
        </p:txBody>
      </p:sp>
      <p:sp>
        <p:nvSpPr>
          <p:cNvPr id="5" name="TextBox 4"/>
          <p:cNvSpPr txBox="1"/>
          <p:nvPr/>
        </p:nvSpPr>
        <p:spPr>
          <a:xfrm>
            <a:off x="3851920" y="4933617"/>
            <a:ext cx="5256584" cy="1015663"/>
          </a:xfrm>
          <a:prstGeom prst="rect">
            <a:avLst/>
          </a:prstGeom>
          <a:noFill/>
        </p:spPr>
        <p:txBody>
          <a:bodyPr wrap="square" rtlCol="0">
            <a:spAutoFit/>
          </a:bodyPr>
          <a:lstStyle/>
          <a:p>
            <a:r>
              <a:rPr lang="en-GB" sz="6000">
                <a:solidFill>
                  <a:srgbClr val="00B0F0"/>
                </a:solidFill>
                <a:latin typeface="ChunkFive Ex" charset="0"/>
                <a:ea typeface="ChunkFive Ex" charset="0"/>
                <a:cs typeface="ChunkFive Ex" charset="0"/>
              </a:rPr>
              <a:t>idea </a:t>
            </a:r>
            <a:r>
              <a:rPr lang="en-GB" sz="6000" dirty="0">
                <a:solidFill>
                  <a:srgbClr val="00B0F0"/>
                </a:solidFill>
                <a:latin typeface="ChunkFive Ex" charset="0"/>
                <a:ea typeface="ChunkFive Ex" charset="0"/>
                <a:cs typeface="ChunkFive Ex" charset="0"/>
              </a:rPr>
              <a:t>per slide</a:t>
            </a:r>
          </a:p>
        </p:txBody>
      </p:sp>
    </p:spTree>
    <p:extLst>
      <p:ext uri="{BB962C8B-B14F-4D97-AF65-F5344CB8AC3E}">
        <p14:creationId xmlns:p14="http://schemas.microsoft.com/office/powerpoint/2010/main" val="57262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dn.www.duarte.com/wp-content/uploads/2013/04/slideology_diagram_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76" y="-963488"/>
            <a:ext cx="9128224" cy="9128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40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7" y="2005097"/>
            <a:ext cx="7344816" cy="2308324"/>
          </a:xfrm>
          <a:prstGeom prst="rect">
            <a:avLst/>
          </a:prstGeom>
        </p:spPr>
        <p:txBody>
          <a:bodyPr wrap="square">
            <a:spAutoFit/>
          </a:bodyPr>
          <a:lstStyle/>
          <a:p>
            <a:pPr algn="ctr"/>
            <a:r>
              <a:rPr lang="en-AU" sz="7200" dirty="0">
                <a:solidFill>
                  <a:srgbClr val="00B0F0"/>
                </a:solidFill>
                <a:latin typeface="ChunkFive Ex" charset="0"/>
                <a:ea typeface="ChunkFive Ex" charset="0"/>
                <a:cs typeface="ChunkFive Ex" charset="0"/>
              </a:rPr>
              <a:t>How to Pitch at ‘The Finals’</a:t>
            </a:r>
          </a:p>
        </p:txBody>
      </p:sp>
    </p:spTree>
    <p:extLst>
      <p:ext uri="{BB962C8B-B14F-4D97-AF65-F5344CB8AC3E}">
        <p14:creationId xmlns:p14="http://schemas.microsoft.com/office/powerpoint/2010/main" val="213310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26469"/>
            <a:ext cx="7886700" cy="3774281"/>
          </a:xfrm>
        </p:spPr>
        <p:txBody>
          <a:bodyPr>
            <a:normAutofit fontScale="70000" lnSpcReduction="20000"/>
          </a:bodyPr>
          <a:lstStyle/>
          <a:p>
            <a:pPr marL="0" indent="0">
              <a:buNone/>
            </a:pPr>
            <a:r>
              <a:rPr lang="en-GB" dirty="0">
                <a:solidFill>
                  <a:schemeClr val="tx1">
                    <a:lumMod val="75000"/>
                    <a:lumOff val="25000"/>
                  </a:schemeClr>
                </a:solidFill>
                <a:latin typeface="+mj-lt"/>
              </a:rPr>
              <a:t>Too many entrepreneurs cross over the line between passionate enthusiasm &amp; fraudulent misrepresentation</a:t>
            </a:r>
          </a:p>
          <a:p>
            <a:endParaRPr lang="en-GB" dirty="0">
              <a:solidFill>
                <a:schemeClr val="tx1">
                  <a:lumMod val="75000"/>
                  <a:lumOff val="25000"/>
                </a:schemeClr>
              </a:solidFill>
              <a:latin typeface="+mj-lt"/>
            </a:endParaRPr>
          </a:p>
          <a:p>
            <a:pPr marL="0" indent="0">
              <a:buNone/>
            </a:pPr>
            <a:r>
              <a:rPr lang="en-GB" dirty="0">
                <a:solidFill>
                  <a:schemeClr val="tx1">
                    <a:lumMod val="75000"/>
                    <a:lumOff val="25000"/>
                  </a:schemeClr>
                </a:solidFill>
                <a:latin typeface="+mj-lt"/>
              </a:rPr>
              <a:t>Common lies:</a:t>
            </a:r>
          </a:p>
          <a:p>
            <a:pPr lvl="1"/>
            <a:r>
              <a:rPr lang="en-GB" dirty="0">
                <a:solidFill>
                  <a:schemeClr val="tx1">
                    <a:lumMod val="75000"/>
                    <a:lumOff val="25000"/>
                  </a:schemeClr>
                </a:solidFill>
                <a:latin typeface="+mj-lt"/>
              </a:rPr>
              <a:t>“Our projections are conservative”</a:t>
            </a:r>
          </a:p>
          <a:p>
            <a:pPr lvl="1"/>
            <a:r>
              <a:rPr lang="en-GB" dirty="0">
                <a:solidFill>
                  <a:schemeClr val="tx1">
                    <a:lumMod val="75000"/>
                    <a:lumOff val="25000"/>
                  </a:schemeClr>
                </a:solidFill>
                <a:latin typeface="+mj-lt"/>
              </a:rPr>
              <a:t>“Boeing will sign our contract next week”</a:t>
            </a:r>
          </a:p>
          <a:p>
            <a:pPr lvl="1"/>
            <a:r>
              <a:rPr lang="en-GB" dirty="0">
                <a:solidFill>
                  <a:schemeClr val="tx1">
                    <a:lumMod val="75000"/>
                    <a:lumOff val="25000"/>
                  </a:schemeClr>
                </a:solidFill>
                <a:latin typeface="+mj-lt"/>
              </a:rPr>
              <a:t>“Key employees will join us as soon as we get funded”</a:t>
            </a:r>
          </a:p>
          <a:p>
            <a:pPr lvl="1"/>
            <a:r>
              <a:rPr lang="en-GB" dirty="0">
                <a:solidFill>
                  <a:schemeClr val="tx1">
                    <a:lumMod val="75000"/>
                    <a:lumOff val="25000"/>
                  </a:schemeClr>
                </a:solidFill>
                <a:latin typeface="+mj-lt"/>
              </a:rPr>
              <a:t>“Gartner says our market will be $50B by 2020”</a:t>
            </a:r>
          </a:p>
          <a:p>
            <a:pPr lvl="1"/>
            <a:r>
              <a:rPr lang="en-GB" dirty="0">
                <a:solidFill>
                  <a:schemeClr val="tx1">
                    <a:lumMod val="75000"/>
                    <a:lumOff val="25000"/>
                  </a:schemeClr>
                </a:solidFill>
                <a:latin typeface="+mj-lt"/>
              </a:rPr>
              <a:t>“No one else is doing what we do”</a:t>
            </a:r>
          </a:p>
          <a:p>
            <a:pPr lvl="1"/>
            <a:r>
              <a:rPr lang="en-GB" dirty="0">
                <a:solidFill>
                  <a:schemeClr val="tx1">
                    <a:lumMod val="75000"/>
                    <a:lumOff val="25000"/>
                  </a:schemeClr>
                </a:solidFill>
                <a:latin typeface="+mj-lt"/>
              </a:rPr>
              <a:t>“Several firms are doing due diligence”</a:t>
            </a:r>
          </a:p>
          <a:p>
            <a:pPr lvl="1"/>
            <a:r>
              <a:rPr lang="en-GB" dirty="0">
                <a:solidFill>
                  <a:schemeClr val="tx1">
                    <a:lumMod val="75000"/>
                    <a:lumOff val="25000"/>
                  </a:schemeClr>
                </a:solidFill>
                <a:latin typeface="+mj-lt"/>
              </a:rPr>
              <a:t>“Patents make our business defensible”</a:t>
            </a:r>
          </a:p>
          <a:p>
            <a:pPr lvl="1"/>
            <a:r>
              <a:rPr lang="en-GB" dirty="0">
                <a:solidFill>
                  <a:schemeClr val="tx1">
                    <a:lumMod val="75000"/>
                    <a:lumOff val="25000"/>
                  </a:schemeClr>
                </a:solidFill>
                <a:latin typeface="+mj-lt"/>
              </a:rPr>
              <a:t>“All we have to do is get 1% of the market”</a:t>
            </a:r>
          </a:p>
          <a:p>
            <a:endParaRPr lang="en-GB" dirty="0">
              <a:solidFill>
                <a:schemeClr val="tx1">
                  <a:lumMod val="75000"/>
                  <a:lumOff val="25000"/>
                </a:schemeClr>
              </a:solidFill>
              <a:latin typeface="+mj-lt"/>
            </a:endParaRPr>
          </a:p>
        </p:txBody>
      </p:sp>
      <p:sp>
        <p:nvSpPr>
          <p:cNvPr id="4" name="Rectangle 3"/>
          <p:cNvSpPr/>
          <p:nvPr/>
        </p:nvSpPr>
        <p:spPr>
          <a:xfrm>
            <a:off x="246184" y="1123073"/>
            <a:ext cx="6770077" cy="854080"/>
          </a:xfrm>
          <a:prstGeom prst="rect">
            <a:avLst/>
          </a:prstGeom>
        </p:spPr>
        <p:txBody>
          <a:bodyPr wrap="square">
            <a:spAutoFit/>
          </a:bodyPr>
          <a:lstStyle/>
          <a:p>
            <a:r>
              <a:rPr lang="en-GB" sz="4950" b="1" dirty="0">
                <a:solidFill>
                  <a:schemeClr val="tx1">
                    <a:lumMod val="75000"/>
                    <a:lumOff val="25000"/>
                  </a:schemeClr>
                </a:solidFill>
                <a:latin typeface="ChunkFive Ex" charset="0"/>
                <a:ea typeface="ChunkFive Ex" charset="0"/>
                <a:cs typeface="ChunkFive Ex" charset="0"/>
              </a:rPr>
              <a:t>Don’t Lie</a:t>
            </a:r>
          </a:p>
        </p:txBody>
      </p:sp>
      <p:sp>
        <p:nvSpPr>
          <p:cNvPr id="5" name="Rectangle 4"/>
          <p:cNvSpPr/>
          <p:nvPr/>
        </p:nvSpPr>
        <p:spPr>
          <a:xfrm>
            <a:off x="4572001" y="1226948"/>
            <a:ext cx="3199915" cy="646331"/>
          </a:xfrm>
          <a:prstGeom prst="rect">
            <a:avLst/>
          </a:prstGeom>
        </p:spPr>
        <p:txBody>
          <a:bodyPr wrap="none">
            <a:spAutoFit/>
          </a:bodyPr>
          <a:lstStyle/>
          <a:p>
            <a:r>
              <a:rPr lang="en-GB" dirty="0">
                <a:solidFill>
                  <a:srgbClr val="00B0F0"/>
                </a:solidFill>
                <a:latin typeface="2Dumb" panose="02000000000000000000" pitchFamily="2" charset="0"/>
                <a:ea typeface="2Dumb" panose="02000000000000000000" pitchFamily="2" charset="0"/>
              </a:rPr>
              <a:t>(You would think this </a:t>
            </a:r>
          </a:p>
          <a:p>
            <a:r>
              <a:rPr lang="en-GB" dirty="0">
                <a:solidFill>
                  <a:srgbClr val="00B0F0"/>
                </a:solidFill>
                <a:latin typeface="2Dumb" panose="02000000000000000000" pitchFamily="2" charset="0"/>
                <a:ea typeface="2Dumb" panose="02000000000000000000" pitchFamily="2" charset="0"/>
              </a:rPr>
              <a:t>goes without saying)</a:t>
            </a:r>
            <a:endParaRPr lang="en-GB" sz="2700" dirty="0">
              <a:solidFill>
                <a:srgbClr val="00B0F0"/>
              </a:solidFill>
              <a:latin typeface="2Dumb" panose="02000000000000000000" pitchFamily="2" charset="0"/>
              <a:ea typeface="2Dumb" panose="02000000000000000000" pitchFamily="2" charset="0"/>
            </a:endParaRPr>
          </a:p>
        </p:txBody>
      </p:sp>
    </p:spTree>
    <p:extLst>
      <p:ext uri="{BB962C8B-B14F-4D97-AF65-F5344CB8AC3E}">
        <p14:creationId xmlns:p14="http://schemas.microsoft.com/office/powerpoint/2010/main" val="43434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4007296" cy="5257800"/>
          </a:xfrm>
        </p:spPr>
        <p:txBody>
          <a:bodyPr>
            <a:normAutofit fontScale="55000" lnSpcReduction="20000"/>
          </a:bodyPr>
          <a:lstStyle/>
          <a:p>
            <a:r>
              <a:rPr lang="en-AU" sz="4000" dirty="0">
                <a:solidFill>
                  <a:schemeClr val="tx1">
                    <a:lumMod val="75000"/>
                    <a:lumOff val="25000"/>
                  </a:schemeClr>
                </a:solidFill>
                <a:latin typeface="Calibri Light" panose="020F0302020204030204" pitchFamily="34" charset="0"/>
              </a:rPr>
              <a:t>The Big Idea			</a:t>
            </a:r>
          </a:p>
          <a:p>
            <a:r>
              <a:rPr lang="en-AU" sz="4000" dirty="0">
                <a:solidFill>
                  <a:schemeClr val="tx1">
                    <a:lumMod val="75000"/>
                    <a:lumOff val="25000"/>
                  </a:schemeClr>
                </a:solidFill>
                <a:latin typeface="Calibri Light" panose="020F0302020204030204" pitchFamily="34" charset="0"/>
              </a:rPr>
              <a:t>Current Pain			</a:t>
            </a:r>
          </a:p>
          <a:p>
            <a:r>
              <a:rPr lang="en-AU" sz="4000" dirty="0">
                <a:solidFill>
                  <a:schemeClr val="tx1">
                    <a:lumMod val="75000"/>
                    <a:lumOff val="25000"/>
                  </a:schemeClr>
                </a:solidFill>
                <a:latin typeface="Calibri Light" panose="020F0302020204030204" pitchFamily="34" charset="0"/>
              </a:rPr>
              <a:t>Product			</a:t>
            </a:r>
          </a:p>
          <a:p>
            <a:r>
              <a:rPr lang="en-AU" sz="4000" dirty="0">
                <a:solidFill>
                  <a:schemeClr val="tx1">
                    <a:lumMod val="75000"/>
                    <a:lumOff val="25000"/>
                  </a:schemeClr>
                </a:solidFill>
                <a:latin typeface="Calibri Light" panose="020F0302020204030204" pitchFamily="34" charset="0"/>
              </a:rPr>
              <a:t>Opportunity			</a:t>
            </a:r>
          </a:p>
          <a:p>
            <a:r>
              <a:rPr lang="en-AU" sz="4000" dirty="0">
                <a:solidFill>
                  <a:schemeClr val="tx1">
                    <a:lumMod val="75000"/>
                    <a:lumOff val="25000"/>
                  </a:schemeClr>
                </a:solidFill>
                <a:latin typeface="Calibri Light" panose="020F0302020204030204" pitchFamily="34" charset="0"/>
              </a:rPr>
              <a:t>Industry Landscape		</a:t>
            </a:r>
          </a:p>
          <a:p>
            <a:r>
              <a:rPr lang="en-AU" sz="4000" dirty="0">
                <a:solidFill>
                  <a:schemeClr val="tx1">
                    <a:lumMod val="75000"/>
                    <a:lumOff val="25000"/>
                  </a:schemeClr>
                </a:solidFill>
                <a:latin typeface="Calibri Light" panose="020F0302020204030204" pitchFamily="34" charset="0"/>
              </a:rPr>
              <a:t>Market Fit/Competition	</a:t>
            </a:r>
          </a:p>
          <a:p>
            <a:r>
              <a:rPr lang="en-AU" sz="4000" dirty="0">
                <a:solidFill>
                  <a:schemeClr val="tx1">
                    <a:lumMod val="75000"/>
                    <a:lumOff val="25000"/>
                  </a:schemeClr>
                </a:solidFill>
                <a:latin typeface="Calibri Light" panose="020F0302020204030204" pitchFamily="34" charset="0"/>
              </a:rPr>
              <a:t>Business Model </a:t>
            </a:r>
          </a:p>
          <a:p>
            <a:r>
              <a:rPr lang="en-AU" sz="4000" dirty="0">
                <a:solidFill>
                  <a:schemeClr val="tx1">
                    <a:lumMod val="75000"/>
                    <a:lumOff val="25000"/>
                  </a:schemeClr>
                </a:solidFill>
                <a:latin typeface="Calibri Light" panose="020F0302020204030204" pitchFamily="34" charset="0"/>
              </a:rPr>
              <a:t>Traction/Validation		</a:t>
            </a:r>
          </a:p>
          <a:p>
            <a:r>
              <a:rPr lang="en-AU" sz="4000" dirty="0">
                <a:solidFill>
                  <a:schemeClr val="tx1">
                    <a:lumMod val="75000"/>
                    <a:lumOff val="25000"/>
                  </a:schemeClr>
                </a:solidFill>
                <a:latin typeface="Calibri Light" panose="020F0302020204030204" pitchFamily="34" charset="0"/>
              </a:rPr>
              <a:t>Customer Acquisition	</a:t>
            </a:r>
          </a:p>
          <a:p>
            <a:r>
              <a:rPr lang="en-AU" sz="4000" dirty="0">
                <a:solidFill>
                  <a:schemeClr val="tx1">
                    <a:lumMod val="75000"/>
                    <a:lumOff val="25000"/>
                  </a:schemeClr>
                </a:solidFill>
                <a:latin typeface="Calibri Light" panose="020F0302020204030204" pitchFamily="34" charset="0"/>
              </a:rPr>
              <a:t>Regulatory &amp; Reimbursement Strategy	</a:t>
            </a:r>
          </a:p>
          <a:p>
            <a:r>
              <a:rPr lang="en-AU" sz="4000" dirty="0">
                <a:solidFill>
                  <a:schemeClr val="tx1">
                    <a:lumMod val="75000"/>
                    <a:lumOff val="25000"/>
                  </a:schemeClr>
                </a:solidFill>
                <a:latin typeface="Calibri Light" panose="020F0302020204030204" pitchFamily="34" charset="0"/>
              </a:rPr>
              <a:t>IP			</a:t>
            </a:r>
          </a:p>
          <a:p>
            <a:r>
              <a:rPr lang="en-AU" sz="4000" dirty="0">
                <a:solidFill>
                  <a:schemeClr val="tx1">
                    <a:lumMod val="75000"/>
                    <a:lumOff val="25000"/>
                  </a:schemeClr>
                </a:solidFill>
                <a:latin typeface="Calibri Light" panose="020F0302020204030204" pitchFamily="34" charset="0"/>
              </a:rPr>
              <a:t>Who We Are		</a:t>
            </a:r>
          </a:p>
          <a:p>
            <a:r>
              <a:rPr lang="en-AU" sz="4000" dirty="0">
                <a:solidFill>
                  <a:schemeClr val="tx1">
                    <a:lumMod val="75000"/>
                    <a:lumOff val="25000"/>
                  </a:schemeClr>
                </a:solidFill>
                <a:latin typeface="Calibri Light" panose="020F0302020204030204" pitchFamily="34" charset="0"/>
              </a:rPr>
              <a:t>What’s the Future		</a:t>
            </a:r>
          </a:p>
          <a:p>
            <a:r>
              <a:rPr lang="en-AU" sz="4000" dirty="0">
                <a:solidFill>
                  <a:schemeClr val="tx1">
                    <a:lumMod val="75000"/>
                    <a:lumOff val="25000"/>
                  </a:schemeClr>
                </a:solidFill>
                <a:latin typeface="Calibri Light" panose="020F0302020204030204" pitchFamily="34" charset="0"/>
              </a:rPr>
              <a:t>Resources needed ($, expertise)		</a:t>
            </a:r>
            <a:endParaRPr lang="en-AU" sz="3600" dirty="0">
              <a:solidFill>
                <a:schemeClr val="tx1">
                  <a:lumMod val="75000"/>
                  <a:lumOff val="25000"/>
                </a:schemeClr>
              </a:solidFill>
              <a:latin typeface="Calibri Light" panose="020F0302020204030204" pitchFamily="34" charset="0"/>
            </a:endParaRPr>
          </a:p>
        </p:txBody>
      </p:sp>
      <p:sp>
        <p:nvSpPr>
          <p:cNvPr id="5" name="Title 1"/>
          <p:cNvSpPr>
            <a:spLocks noGrp="1"/>
          </p:cNvSpPr>
          <p:nvPr>
            <p:ph type="title"/>
          </p:nvPr>
        </p:nvSpPr>
        <p:spPr>
          <a:xfrm>
            <a:off x="457200" y="-27384"/>
            <a:ext cx="7355160" cy="1143000"/>
          </a:xfrm>
        </p:spPr>
        <p:txBody>
          <a:bodyPr>
            <a:noAutofit/>
          </a:bodyPr>
          <a:lstStyle/>
          <a:p>
            <a:r>
              <a:rPr lang="en-AU" sz="7200" dirty="0">
                <a:solidFill>
                  <a:srgbClr val="00B0F0"/>
                </a:solidFill>
                <a:latin typeface="ChunkFive Ex" charset="0"/>
                <a:ea typeface="ChunkFive Ex" charset="0"/>
                <a:cs typeface="ChunkFive Ex" charset="0"/>
              </a:rPr>
              <a:t>What To Cover</a:t>
            </a:r>
          </a:p>
        </p:txBody>
      </p:sp>
      <p:sp>
        <p:nvSpPr>
          <p:cNvPr id="3" name="Rectangle 2"/>
          <p:cNvSpPr/>
          <p:nvPr/>
        </p:nvSpPr>
        <p:spPr>
          <a:xfrm>
            <a:off x="4464496" y="1484784"/>
            <a:ext cx="4572000" cy="5016758"/>
          </a:xfrm>
          <a:prstGeom prst="rect">
            <a:avLst/>
          </a:prstGeom>
        </p:spPr>
        <p:txBody>
          <a:bodyPr>
            <a:spAutoFit/>
          </a:bodyPr>
          <a:lstStyle/>
          <a:p>
            <a:r>
              <a:rPr lang="en-GB" sz="3200" dirty="0">
                <a:solidFill>
                  <a:schemeClr val="tx1">
                    <a:lumMod val="75000"/>
                    <a:lumOff val="25000"/>
                  </a:schemeClr>
                </a:solidFill>
                <a:latin typeface="Bradley Hand ITC TT" panose="00000400000000000000" pitchFamily="2" charset="0"/>
              </a:rPr>
              <a:t>In 3 minutes, you cannot possibly answer all questions about your start-up. </a:t>
            </a:r>
          </a:p>
          <a:p>
            <a:endParaRPr lang="en-GB" sz="3200" dirty="0">
              <a:solidFill>
                <a:schemeClr val="tx1">
                  <a:lumMod val="75000"/>
                  <a:lumOff val="25000"/>
                </a:schemeClr>
              </a:solidFill>
              <a:latin typeface="Bradley Hand ITC TT" panose="00000400000000000000" pitchFamily="2" charset="0"/>
            </a:endParaRPr>
          </a:p>
          <a:p>
            <a:r>
              <a:rPr lang="en-GB" sz="3200" dirty="0">
                <a:solidFill>
                  <a:schemeClr val="tx1">
                    <a:lumMod val="75000"/>
                    <a:lumOff val="25000"/>
                  </a:schemeClr>
                </a:solidFill>
                <a:latin typeface="Bradley Hand ITC TT" panose="00000400000000000000" pitchFamily="2" charset="0"/>
              </a:rPr>
              <a:t>But if you do it right, the audience (e.g. investor) will want to spend much more time with you to get those answers.</a:t>
            </a:r>
          </a:p>
        </p:txBody>
      </p:sp>
      <p:sp>
        <p:nvSpPr>
          <p:cNvPr id="6" name="Rectangle 5"/>
          <p:cNvSpPr/>
          <p:nvPr/>
        </p:nvSpPr>
        <p:spPr>
          <a:xfrm rot="1032005">
            <a:off x="6632318" y="12246"/>
            <a:ext cx="1966487" cy="1569660"/>
          </a:xfrm>
          <a:prstGeom prst="rect">
            <a:avLst/>
          </a:prstGeom>
        </p:spPr>
        <p:txBody>
          <a:bodyPr wrap="square">
            <a:spAutoFit/>
          </a:bodyPr>
          <a:lstStyle/>
          <a:p>
            <a:pPr algn="ctr"/>
            <a:r>
              <a:rPr lang="en-GB" sz="3200" dirty="0">
                <a:solidFill>
                  <a:srgbClr val="FF0000"/>
                </a:solidFill>
                <a:latin typeface="Bradley Hand ITC TT" panose="00000400000000000000" pitchFamily="2" charset="0"/>
              </a:rPr>
              <a:t>In no particular order!</a:t>
            </a:r>
          </a:p>
        </p:txBody>
      </p:sp>
    </p:spTree>
    <p:extLst>
      <p:ext uri="{BB962C8B-B14F-4D97-AF65-F5344CB8AC3E}">
        <p14:creationId xmlns:p14="http://schemas.microsoft.com/office/powerpoint/2010/main" val="339881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7864" y="2348880"/>
            <a:ext cx="5338936" cy="3777283"/>
          </a:xfrm>
        </p:spPr>
        <p:txBody>
          <a:bodyPr>
            <a:normAutofit/>
          </a:bodyPr>
          <a:lstStyle/>
          <a:p>
            <a:pPr marL="0" indent="0">
              <a:buNone/>
            </a:pPr>
            <a:r>
              <a:rPr lang="en-GB" sz="5400" dirty="0">
                <a:solidFill>
                  <a:schemeClr val="tx1">
                    <a:lumMod val="75000"/>
                    <a:lumOff val="25000"/>
                  </a:schemeClr>
                </a:solidFill>
                <a:latin typeface="Calibri Light" panose="020F0302020204030204" pitchFamily="34" charset="0"/>
              </a:rPr>
              <a:t>5 seconds</a:t>
            </a:r>
          </a:p>
          <a:p>
            <a:pPr marL="0" indent="0">
              <a:buNone/>
            </a:pPr>
            <a:r>
              <a:rPr lang="en-GB" sz="5400" dirty="0">
                <a:solidFill>
                  <a:schemeClr val="tx1">
                    <a:lumMod val="75000"/>
                    <a:lumOff val="25000"/>
                  </a:schemeClr>
                </a:solidFill>
                <a:latin typeface="Calibri Light" panose="020F0302020204030204" pitchFamily="34" charset="0"/>
              </a:rPr>
              <a:t>30 seconds</a:t>
            </a:r>
          </a:p>
          <a:p>
            <a:pPr marL="0" indent="0">
              <a:buNone/>
            </a:pPr>
            <a:r>
              <a:rPr lang="en-GB" sz="5400" dirty="0">
                <a:solidFill>
                  <a:schemeClr val="tx1">
                    <a:lumMod val="75000"/>
                    <a:lumOff val="25000"/>
                  </a:schemeClr>
                </a:solidFill>
                <a:latin typeface="Calibri Light" panose="020F0302020204030204" pitchFamily="34" charset="0"/>
              </a:rPr>
              <a:t>3 minutes</a:t>
            </a:r>
          </a:p>
        </p:txBody>
      </p:sp>
      <p:sp>
        <p:nvSpPr>
          <p:cNvPr id="4" name="TextBox 3"/>
          <p:cNvSpPr txBox="1"/>
          <p:nvPr/>
        </p:nvSpPr>
        <p:spPr>
          <a:xfrm>
            <a:off x="107504" y="-315416"/>
            <a:ext cx="1872208" cy="2215991"/>
          </a:xfrm>
          <a:prstGeom prst="rect">
            <a:avLst/>
          </a:prstGeom>
          <a:noFill/>
        </p:spPr>
        <p:txBody>
          <a:bodyPr wrap="square" rtlCol="0">
            <a:spAutoFit/>
          </a:bodyPr>
          <a:lstStyle/>
          <a:p>
            <a:r>
              <a:rPr lang="en-GB" sz="13800" dirty="0">
                <a:solidFill>
                  <a:schemeClr val="bg1">
                    <a:lumMod val="65000"/>
                  </a:schemeClr>
                </a:solidFill>
                <a:latin typeface="ChunkFive Ex" pitchFamily="2" charset="0"/>
              </a:rPr>
              <a:t>3</a:t>
            </a:r>
          </a:p>
        </p:txBody>
      </p:sp>
      <p:sp>
        <p:nvSpPr>
          <p:cNvPr id="5" name="TextBox 4"/>
          <p:cNvSpPr txBox="1"/>
          <p:nvPr/>
        </p:nvSpPr>
        <p:spPr>
          <a:xfrm>
            <a:off x="1403648" y="764704"/>
            <a:ext cx="6048672" cy="1323439"/>
          </a:xfrm>
          <a:prstGeom prst="rect">
            <a:avLst/>
          </a:prstGeom>
          <a:noFill/>
        </p:spPr>
        <p:txBody>
          <a:bodyPr wrap="square" rtlCol="0">
            <a:spAutoFit/>
          </a:bodyPr>
          <a:lstStyle/>
          <a:p>
            <a:r>
              <a:rPr lang="en-GB" sz="4000" dirty="0">
                <a:solidFill>
                  <a:schemeClr val="tx1">
                    <a:lumMod val="75000"/>
                    <a:lumOff val="25000"/>
                  </a:schemeClr>
                </a:solidFill>
                <a:latin typeface="ChunkFive Ex" charset="0"/>
                <a:ea typeface="ChunkFive Ex" charset="0"/>
                <a:cs typeface="ChunkFive Ex" charset="0"/>
              </a:rPr>
              <a:t>Depth Levels of Pitching Your Idea</a:t>
            </a:r>
          </a:p>
        </p:txBody>
      </p:sp>
    </p:spTree>
    <p:extLst>
      <p:ext uri="{BB962C8B-B14F-4D97-AF65-F5344CB8AC3E}">
        <p14:creationId xmlns:p14="http://schemas.microsoft.com/office/powerpoint/2010/main" val="168185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blog.timesunion.com/opinion/files/2011/10/1019_WVhoo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7016" y="5328"/>
            <a:ext cx="5283656" cy="70448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269776"/>
            <a:ext cx="7355160" cy="1143000"/>
          </a:xfrm>
        </p:spPr>
        <p:txBody>
          <a:bodyPr>
            <a:noAutofit/>
          </a:bodyPr>
          <a:lstStyle/>
          <a:p>
            <a:r>
              <a:rPr lang="en-AU" sz="9600" dirty="0">
                <a:solidFill>
                  <a:srgbClr val="00B0F0"/>
                </a:solidFill>
                <a:latin typeface="ChunkFive Ex" charset="0"/>
                <a:ea typeface="ChunkFive Ex" charset="0"/>
                <a:cs typeface="ChunkFive Ex" charset="0"/>
              </a:rPr>
              <a:t>Hook</a:t>
            </a:r>
          </a:p>
        </p:txBody>
      </p:sp>
      <p:sp>
        <p:nvSpPr>
          <p:cNvPr id="7" name="Rectangle 6"/>
          <p:cNvSpPr/>
          <p:nvPr/>
        </p:nvSpPr>
        <p:spPr>
          <a:xfrm>
            <a:off x="323528" y="1566459"/>
            <a:ext cx="6336704" cy="2308324"/>
          </a:xfrm>
          <a:prstGeom prst="rect">
            <a:avLst/>
          </a:prstGeom>
        </p:spPr>
        <p:txBody>
          <a:bodyPr wrap="square">
            <a:spAutoFit/>
          </a:bodyPr>
          <a:lstStyle/>
          <a:p>
            <a:r>
              <a:rPr lang="en-GB" sz="3600" dirty="0">
                <a:solidFill>
                  <a:schemeClr val="tx1">
                    <a:lumMod val="75000"/>
                    <a:lumOff val="25000"/>
                  </a:schemeClr>
                </a:solidFill>
                <a:latin typeface="Calibri Light" panose="020F0302020204030204" pitchFamily="34" charset="0"/>
              </a:rPr>
              <a:t>A question or a statement that really entices the audience to stay with you for the full 3 minutes</a:t>
            </a:r>
          </a:p>
        </p:txBody>
      </p:sp>
    </p:spTree>
    <p:extLst>
      <p:ext uri="{BB962C8B-B14F-4D97-AF65-F5344CB8AC3E}">
        <p14:creationId xmlns:p14="http://schemas.microsoft.com/office/powerpoint/2010/main" val="4201725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62500" lnSpcReduction="20000"/>
          </a:bodyPr>
          <a:lstStyle/>
          <a:p>
            <a:pPr marL="0" indent="0" fontAlgn="base">
              <a:buNone/>
            </a:pPr>
            <a:r>
              <a:rPr lang="en-GB" b="1" dirty="0">
                <a:solidFill>
                  <a:schemeClr val="tx1">
                    <a:lumMod val="75000"/>
                    <a:lumOff val="25000"/>
                  </a:schemeClr>
                </a:solidFill>
                <a:latin typeface="Fredericka the Great" panose="02000000000000000000" pitchFamily="2" charset="0"/>
                <a:ea typeface="Fredericka the Great" panose="02000000000000000000" pitchFamily="2" charset="0"/>
              </a:rPr>
              <a:t>1. The Opportunity</a:t>
            </a:r>
            <a:endParaRPr lang="en-GB" dirty="0">
              <a:solidFill>
                <a:schemeClr val="tx1">
                  <a:lumMod val="75000"/>
                  <a:lumOff val="25000"/>
                </a:schemeClr>
              </a:solidFill>
              <a:latin typeface="Fredericka the Great" panose="02000000000000000000" pitchFamily="2" charset="0"/>
              <a:ea typeface="Fredericka the Great" panose="02000000000000000000" pitchFamily="2" charset="0"/>
            </a:endParaRPr>
          </a:p>
          <a:p>
            <a:pPr fontAlgn="base"/>
            <a:r>
              <a:rPr lang="en-GB" dirty="0">
                <a:solidFill>
                  <a:schemeClr val="tx1">
                    <a:lumMod val="75000"/>
                    <a:lumOff val="25000"/>
                  </a:schemeClr>
                </a:solidFill>
              </a:rPr>
              <a:t>What problem or opportunity have you identified?</a:t>
            </a:r>
          </a:p>
          <a:p>
            <a:pPr fontAlgn="base"/>
            <a:r>
              <a:rPr lang="en-GB" dirty="0">
                <a:solidFill>
                  <a:schemeClr val="tx1">
                    <a:lumMod val="75000"/>
                    <a:lumOff val="25000"/>
                  </a:schemeClr>
                </a:solidFill>
              </a:rPr>
              <a:t>What is your solution to this problem or how do you plan to capture the opportunity?</a:t>
            </a:r>
          </a:p>
          <a:p>
            <a:pPr fontAlgn="base"/>
            <a:r>
              <a:rPr lang="en-GB" dirty="0">
                <a:solidFill>
                  <a:schemeClr val="tx1">
                    <a:lumMod val="75000"/>
                    <a:lumOff val="25000"/>
                  </a:schemeClr>
                </a:solidFill>
              </a:rPr>
              <a:t>Which customer pain will you alleviate?</a:t>
            </a:r>
          </a:p>
          <a:p>
            <a:pPr fontAlgn="base"/>
            <a:r>
              <a:rPr lang="en-GB" dirty="0">
                <a:solidFill>
                  <a:schemeClr val="tx1">
                    <a:lumMod val="75000"/>
                    <a:lumOff val="25000"/>
                  </a:schemeClr>
                </a:solidFill>
              </a:rPr>
              <a:t>What is your vision of the business and why do you care?</a:t>
            </a:r>
          </a:p>
          <a:p>
            <a:pPr marL="0" indent="0" fontAlgn="base">
              <a:buNone/>
            </a:pPr>
            <a:r>
              <a:rPr lang="en-GB" b="1" dirty="0">
                <a:solidFill>
                  <a:schemeClr val="tx1">
                    <a:lumMod val="75000"/>
                    <a:lumOff val="25000"/>
                  </a:schemeClr>
                </a:solidFill>
                <a:latin typeface="Fredericka the Great" panose="02000000000000000000" pitchFamily="2" charset="0"/>
                <a:ea typeface="Fredericka the Great" panose="02000000000000000000" pitchFamily="2" charset="0"/>
              </a:rPr>
              <a:t>2: The Market</a:t>
            </a:r>
            <a:endParaRPr lang="en-GB" dirty="0">
              <a:solidFill>
                <a:schemeClr val="tx1">
                  <a:lumMod val="75000"/>
                  <a:lumOff val="25000"/>
                </a:schemeClr>
              </a:solidFill>
              <a:latin typeface="Fredericka the Great" panose="02000000000000000000" pitchFamily="2" charset="0"/>
              <a:ea typeface="Fredericka the Great" panose="02000000000000000000" pitchFamily="2" charset="0"/>
            </a:endParaRPr>
          </a:p>
          <a:p>
            <a:pPr fontAlgn="base"/>
            <a:r>
              <a:rPr lang="en-GB" dirty="0">
                <a:solidFill>
                  <a:schemeClr val="tx1">
                    <a:lumMod val="75000"/>
                    <a:lumOff val="25000"/>
                  </a:schemeClr>
                </a:solidFill>
              </a:rPr>
              <a:t>Which group of customers will you target?</a:t>
            </a:r>
          </a:p>
          <a:p>
            <a:pPr fontAlgn="base"/>
            <a:r>
              <a:rPr lang="en-GB" dirty="0">
                <a:solidFill>
                  <a:schemeClr val="tx1">
                    <a:lumMod val="75000"/>
                    <a:lumOff val="25000"/>
                  </a:schemeClr>
                </a:solidFill>
              </a:rPr>
              <a:t>How big is the potential market and how fast is it growing?</a:t>
            </a:r>
          </a:p>
          <a:p>
            <a:pPr fontAlgn="base"/>
            <a:r>
              <a:rPr lang="en-GB" dirty="0">
                <a:solidFill>
                  <a:schemeClr val="tx1">
                    <a:lumMod val="75000"/>
                    <a:lumOff val="25000"/>
                  </a:schemeClr>
                </a:solidFill>
              </a:rPr>
              <a:t>Who is your competition and why will your start-up prevail?</a:t>
            </a:r>
          </a:p>
          <a:p>
            <a:pPr marL="0" indent="0" fontAlgn="base">
              <a:buNone/>
            </a:pPr>
            <a:r>
              <a:rPr lang="en-GB" b="1" dirty="0">
                <a:solidFill>
                  <a:schemeClr val="tx1">
                    <a:lumMod val="75000"/>
                    <a:lumOff val="25000"/>
                  </a:schemeClr>
                </a:solidFill>
                <a:latin typeface="Fredericka the Great" panose="02000000000000000000" pitchFamily="2" charset="0"/>
                <a:ea typeface="Fredericka the Great" panose="02000000000000000000" pitchFamily="2" charset="0"/>
              </a:rPr>
              <a:t>3. The Business Model (How Will You Make Money)</a:t>
            </a:r>
            <a:endParaRPr lang="en-GB" dirty="0">
              <a:solidFill>
                <a:schemeClr val="tx1">
                  <a:lumMod val="75000"/>
                  <a:lumOff val="25000"/>
                </a:schemeClr>
              </a:solidFill>
              <a:latin typeface="Fredericka the Great" panose="02000000000000000000" pitchFamily="2" charset="0"/>
              <a:ea typeface="Fredericka the Great" panose="02000000000000000000" pitchFamily="2" charset="0"/>
            </a:endParaRPr>
          </a:p>
          <a:p>
            <a:pPr fontAlgn="base"/>
            <a:r>
              <a:rPr lang="en-GB" dirty="0">
                <a:solidFill>
                  <a:schemeClr val="tx1">
                    <a:lumMod val="75000"/>
                    <a:lumOff val="25000"/>
                  </a:schemeClr>
                </a:solidFill>
              </a:rPr>
              <a:t>How much will you charge customers for your product and why will they pay the price? </a:t>
            </a:r>
          </a:p>
          <a:p>
            <a:pPr fontAlgn="base"/>
            <a:r>
              <a:rPr lang="en-GB" dirty="0">
                <a:solidFill>
                  <a:schemeClr val="tx1">
                    <a:lumMod val="75000"/>
                    <a:lumOff val="25000"/>
                  </a:schemeClr>
                </a:solidFill>
              </a:rPr>
              <a:t>What are the variable and fixed costs of your start-up and how much profit will it generate?</a:t>
            </a:r>
          </a:p>
          <a:p>
            <a:pPr fontAlgn="base"/>
            <a:r>
              <a:rPr lang="en-GB" dirty="0">
                <a:solidFill>
                  <a:schemeClr val="tx1">
                    <a:lumMod val="75000"/>
                    <a:lumOff val="25000"/>
                  </a:schemeClr>
                </a:solidFill>
              </a:rPr>
              <a:t>How many customers can you win over time and why do you think they will come on board?</a:t>
            </a:r>
          </a:p>
          <a:p>
            <a:endParaRPr lang="en-GB" dirty="0">
              <a:solidFill>
                <a:schemeClr val="tx1">
                  <a:lumMod val="75000"/>
                  <a:lumOff val="25000"/>
                </a:schemeClr>
              </a:solidFill>
            </a:endParaRPr>
          </a:p>
        </p:txBody>
      </p:sp>
      <p:sp>
        <p:nvSpPr>
          <p:cNvPr id="4" name="TextBox 3"/>
          <p:cNvSpPr txBox="1"/>
          <p:nvPr/>
        </p:nvSpPr>
        <p:spPr>
          <a:xfrm>
            <a:off x="360040" y="260648"/>
            <a:ext cx="8783960" cy="1107996"/>
          </a:xfrm>
          <a:prstGeom prst="rect">
            <a:avLst/>
          </a:prstGeom>
          <a:noFill/>
        </p:spPr>
        <p:txBody>
          <a:bodyPr wrap="square" rtlCol="0">
            <a:spAutoFit/>
          </a:bodyPr>
          <a:lstStyle/>
          <a:p>
            <a:r>
              <a:rPr lang="en-AU" sz="6600" dirty="0">
                <a:solidFill>
                  <a:srgbClr val="00B0F0"/>
                </a:solidFill>
                <a:latin typeface="ChunkFive Ex" charset="0"/>
                <a:ea typeface="ChunkFive Ex" charset="0"/>
                <a:cs typeface="ChunkFive Ex" charset="0"/>
              </a:rPr>
              <a:t>Core Structure</a:t>
            </a:r>
          </a:p>
        </p:txBody>
      </p:sp>
    </p:spTree>
    <p:extLst>
      <p:ext uri="{BB962C8B-B14F-4D97-AF65-F5344CB8AC3E}">
        <p14:creationId xmlns:p14="http://schemas.microsoft.com/office/powerpoint/2010/main" val="56814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peakingppt.com/wp-content/uploads/2012/07/text-strikeou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2" y="1590213"/>
            <a:ext cx="7196138" cy="52719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buNone/>
            </a:pPr>
            <a:r>
              <a:rPr lang="en-GB" sz="4800" dirty="0">
                <a:solidFill>
                  <a:srgbClr val="FF0000"/>
                </a:solidFill>
                <a:latin typeface="ChunkFive Ex" pitchFamily="2" charset="0"/>
              </a:rPr>
              <a:t>Don’t be </a:t>
            </a:r>
            <a:r>
              <a:rPr lang="en-GB" sz="4800" dirty="0" err="1">
                <a:solidFill>
                  <a:srgbClr val="FF0000"/>
                </a:solidFill>
                <a:latin typeface="ChunkFive Ex" pitchFamily="2" charset="0"/>
              </a:rPr>
              <a:t>salesy</a:t>
            </a:r>
            <a:endParaRPr lang="en-GB" sz="4800" dirty="0">
              <a:solidFill>
                <a:srgbClr val="FF0000"/>
              </a:solidFill>
              <a:latin typeface="ChunkFive Ex" pitchFamily="2" charset="0"/>
            </a:endParaRPr>
          </a:p>
        </p:txBody>
      </p:sp>
      <p:sp>
        <p:nvSpPr>
          <p:cNvPr id="5" name="TextBox 4"/>
          <p:cNvSpPr txBox="1"/>
          <p:nvPr/>
        </p:nvSpPr>
        <p:spPr>
          <a:xfrm>
            <a:off x="360040" y="260648"/>
            <a:ext cx="8783960" cy="1107996"/>
          </a:xfrm>
          <a:prstGeom prst="rect">
            <a:avLst/>
          </a:prstGeom>
          <a:noFill/>
        </p:spPr>
        <p:txBody>
          <a:bodyPr wrap="square" rtlCol="0">
            <a:spAutoFit/>
          </a:bodyPr>
          <a:lstStyle/>
          <a:p>
            <a:r>
              <a:rPr lang="en-AU" sz="6600" dirty="0">
                <a:solidFill>
                  <a:srgbClr val="00B0F0"/>
                </a:solidFill>
                <a:latin typeface="ChunkFive Ex" charset="0"/>
                <a:ea typeface="ChunkFive Ex" charset="0"/>
                <a:cs typeface="ChunkFive Ex" charset="0"/>
              </a:rPr>
              <a:t>How to Say It</a:t>
            </a:r>
          </a:p>
        </p:txBody>
      </p:sp>
    </p:spTree>
    <p:extLst>
      <p:ext uri="{BB962C8B-B14F-4D97-AF65-F5344CB8AC3E}">
        <p14:creationId xmlns:p14="http://schemas.microsoft.com/office/powerpoint/2010/main" val="208102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r>
              <a:rPr lang="en-AU" sz="4000" dirty="0">
                <a:solidFill>
                  <a:schemeClr val="tx1">
                    <a:lumMod val="75000"/>
                    <a:lumOff val="25000"/>
                  </a:schemeClr>
                </a:solidFill>
                <a:latin typeface="Calibri Light" panose="020F0302020204030204" pitchFamily="34" charset="0"/>
              </a:rPr>
              <a:t>Use a corporate colour palette</a:t>
            </a:r>
          </a:p>
          <a:p>
            <a:r>
              <a:rPr lang="en-AU" sz="3600" dirty="0">
                <a:solidFill>
                  <a:schemeClr val="tx1">
                    <a:lumMod val="75000"/>
                    <a:lumOff val="25000"/>
                  </a:schemeClr>
                </a:solidFill>
                <a:latin typeface="Calibri Light" panose="020F0302020204030204" pitchFamily="34" charset="0"/>
              </a:rPr>
              <a:t>No font smaller than 30 point</a:t>
            </a:r>
          </a:p>
          <a:p>
            <a:r>
              <a:rPr lang="en-AU" sz="4000" dirty="0">
                <a:solidFill>
                  <a:schemeClr val="tx1">
                    <a:lumMod val="75000"/>
                    <a:lumOff val="25000"/>
                  </a:schemeClr>
                </a:solidFill>
                <a:latin typeface="Calibri Light" panose="020F0302020204030204" pitchFamily="34" charset="0"/>
              </a:rPr>
              <a:t>Deck should be content light</a:t>
            </a:r>
          </a:p>
          <a:p>
            <a:r>
              <a:rPr lang="en-AU" sz="4000" dirty="0">
                <a:solidFill>
                  <a:schemeClr val="tx1">
                    <a:lumMod val="75000"/>
                    <a:lumOff val="25000"/>
                  </a:schemeClr>
                </a:solidFill>
                <a:latin typeface="Calibri Light" panose="020F0302020204030204" pitchFamily="34" charset="0"/>
              </a:rPr>
              <a:t>&lt;10 words/page is ideal</a:t>
            </a:r>
          </a:p>
          <a:p>
            <a:r>
              <a:rPr lang="en-AU" sz="4000" dirty="0">
                <a:solidFill>
                  <a:schemeClr val="tx1">
                    <a:lumMod val="75000"/>
                    <a:lumOff val="25000"/>
                  </a:schemeClr>
                </a:solidFill>
                <a:latin typeface="Calibri Light" panose="020F0302020204030204" pitchFamily="34" charset="0"/>
              </a:rPr>
              <a:t>Show graphics, charts &amp; screenshots that need little or no explanation</a:t>
            </a:r>
          </a:p>
          <a:p>
            <a:r>
              <a:rPr lang="en-AU" sz="4000" dirty="0">
                <a:solidFill>
                  <a:schemeClr val="tx1">
                    <a:lumMod val="75000"/>
                    <a:lumOff val="25000"/>
                  </a:schemeClr>
                </a:solidFill>
                <a:latin typeface="Calibri Light" panose="020F0302020204030204" pitchFamily="34" charset="0"/>
              </a:rPr>
              <a:t>Use single-word bullets</a:t>
            </a:r>
          </a:p>
          <a:p>
            <a:endParaRPr lang="en-AU" sz="4000" dirty="0">
              <a:solidFill>
                <a:schemeClr val="tx1">
                  <a:lumMod val="75000"/>
                  <a:lumOff val="25000"/>
                </a:schemeClr>
              </a:solidFill>
              <a:latin typeface="Calibri Light" panose="020F0302020204030204" pitchFamily="34" charset="0"/>
            </a:endParaRPr>
          </a:p>
          <a:p>
            <a:pPr lvl="1"/>
            <a:endParaRPr lang="en-AU" sz="3600" dirty="0">
              <a:solidFill>
                <a:schemeClr val="tx1">
                  <a:lumMod val="75000"/>
                  <a:lumOff val="25000"/>
                </a:schemeClr>
              </a:solidFill>
              <a:latin typeface="Calibri Light" panose="020F0302020204030204" pitchFamily="34" charset="0"/>
            </a:endParaRPr>
          </a:p>
        </p:txBody>
      </p:sp>
      <p:sp>
        <p:nvSpPr>
          <p:cNvPr id="4" name="Title 1"/>
          <p:cNvSpPr>
            <a:spLocks noGrp="1"/>
          </p:cNvSpPr>
          <p:nvPr>
            <p:ph type="title"/>
          </p:nvPr>
        </p:nvSpPr>
        <p:spPr>
          <a:xfrm>
            <a:off x="457200" y="125760"/>
            <a:ext cx="8229600" cy="1143000"/>
          </a:xfrm>
        </p:spPr>
        <p:txBody>
          <a:bodyPr>
            <a:noAutofit/>
          </a:bodyPr>
          <a:lstStyle/>
          <a:p>
            <a:r>
              <a:rPr lang="en-AU" sz="9600" dirty="0">
                <a:solidFill>
                  <a:srgbClr val="00B0F0"/>
                </a:solidFill>
                <a:latin typeface="ChunkFive Ex" charset="0"/>
                <a:ea typeface="ChunkFive Ex" charset="0"/>
                <a:cs typeface="ChunkFive Ex" charset="0"/>
              </a:rPr>
              <a:t>Style Tips</a:t>
            </a:r>
          </a:p>
        </p:txBody>
      </p:sp>
    </p:spTree>
    <p:extLst>
      <p:ext uri="{BB962C8B-B14F-4D97-AF65-F5344CB8AC3E}">
        <p14:creationId xmlns:p14="http://schemas.microsoft.com/office/powerpoint/2010/main" val="406004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33966</TotalTime>
  <Words>910</Words>
  <Application>Microsoft Office PowerPoint</Application>
  <PresentationFormat>On-screen Show (4:3)</PresentationFormat>
  <Paragraphs>109</Paragraphs>
  <Slides>14</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2Dumb</vt:lpstr>
      <vt:lpstr>Arial</vt:lpstr>
      <vt:lpstr>Bradley Hand ITC TT</vt:lpstr>
      <vt:lpstr>Calibri</vt:lpstr>
      <vt:lpstr>Calibri Light</vt:lpstr>
      <vt:lpstr>ChunkFive Ex</vt:lpstr>
      <vt:lpstr>Existence Light</vt:lpstr>
      <vt:lpstr>Fredericka the Great</vt:lpstr>
      <vt:lpstr>Impact</vt:lpstr>
      <vt:lpstr>interface</vt:lpstr>
      <vt:lpstr>Office Theme</vt:lpstr>
      <vt:lpstr>PowerPoint Presentation</vt:lpstr>
      <vt:lpstr>PowerPoint Presentation</vt:lpstr>
      <vt:lpstr>PowerPoint Presentation</vt:lpstr>
      <vt:lpstr>What To Cover</vt:lpstr>
      <vt:lpstr>PowerPoint Presentation</vt:lpstr>
      <vt:lpstr>Hook</vt:lpstr>
      <vt:lpstr>PowerPoint Presentation</vt:lpstr>
      <vt:lpstr>PowerPoint Presentation</vt:lpstr>
      <vt:lpstr>Style Tips</vt:lpstr>
      <vt:lpstr>Style Tips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Faulconer</dc:creator>
  <cp:lastModifiedBy>carolyn crawford</cp:lastModifiedBy>
  <cp:revision>170</cp:revision>
  <cp:lastPrinted>2016-11-24T22:05:51Z</cp:lastPrinted>
  <dcterms:created xsi:type="dcterms:W3CDTF">2013-06-27T04:10:36Z</dcterms:created>
  <dcterms:modified xsi:type="dcterms:W3CDTF">2016-12-07T22:36:25Z</dcterms:modified>
</cp:coreProperties>
</file>